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25.09.2023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25.09.2023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04665"/>
            <a:ext cx="7772400" cy="1080119"/>
          </a:xfrm>
        </p:spPr>
        <p:txBody>
          <a:bodyPr>
            <a:normAutofit/>
          </a:bodyPr>
          <a:lstStyle/>
          <a:p>
            <a:r>
              <a:rPr lang="tr-TR" sz="2400" dirty="0">
                <a:solidFill>
                  <a:srgbClr val="FF0000"/>
                </a:solidFill>
              </a:rPr>
              <a:t>13.HAFTA</a:t>
            </a:r>
            <a:br>
              <a:rPr lang="tr-TR" sz="2400" dirty="0">
                <a:solidFill>
                  <a:srgbClr val="FF0000"/>
                </a:solidFill>
              </a:rPr>
            </a:br>
            <a:r>
              <a:rPr lang="tr-TR" sz="2400" dirty="0">
                <a:solidFill>
                  <a:srgbClr val="FF0000"/>
                </a:solidFill>
              </a:rPr>
              <a:t>	ISO 9000 standartları ve diğer </a:t>
            </a:r>
            <a:r>
              <a:rPr lang="tr-TR" sz="2400" dirty="0" smtClean="0">
                <a:solidFill>
                  <a:srgbClr val="FF0000"/>
                </a:solidFill>
              </a:rPr>
              <a:t>standartlar-2</a:t>
            </a:r>
            <a:endParaRPr lang="tr-TR" sz="2400" dirty="0">
              <a:solidFill>
                <a:srgbClr val="FF0000"/>
              </a:solidFill>
            </a:endParaRPr>
          </a:p>
        </p:txBody>
      </p:sp>
      <p:sp>
        <p:nvSpPr>
          <p:cNvPr id="3" name="Alt Başlık 2"/>
          <p:cNvSpPr>
            <a:spLocks noGrp="1"/>
          </p:cNvSpPr>
          <p:nvPr>
            <p:ph type="subTitle" idx="1"/>
          </p:nvPr>
        </p:nvSpPr>
        <p:spPr>
          <a:xfrm>
            <a:off x="251520" y="1556792"/>
            <a:ext cx="8712968" cy="4896544"/>
          </a:xfrm>
        </p:spPr>
        <p:txBody>
          <a:bodyPr>
            <a:normAutofit fontScale="55000" lnSpcReduction="20000"/>
          </a:bodyPr>
          <a:lstStyle/>
          <a:p>
            <a:pPr algn="l"/>
            <a:r>
              <a:rPr lang="tr-TR" dirty="0">
                <a:solidFill>
                  <a:srgbClr val="C00000"/>
                </a:solidFill>
              </a:rPr>
              <a:t>TS EN ISO 22000 GIDA GÜVENLİĞİ YÖNETİM SİSTEMİ</a:t>
            </a:r>
          </a:p>
          <a:p>
            <a:pPr algn="l"/>
            <a:r>
              <a:rPr lang="tr-TR" dirty="0">
                <a:solidFill>
                  <a:schemeClr val="tx1"/>
                </a:solidFill>
              </a:rPr>
              <a:t> </a:t>
            </a:r>
            <a:endParaRPr lang="tr-TR" dirty="0" smtClean="0">
              <a:solidFill>
                <a:schemeClr val="tx1"/>
              </a:solidFill>
            </a:endParaRP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endParaRPr lang="tr-TR" dirty="0">
              <a:solidFill>
                <a:schemeClr val="tx1"/>
              </a:solidFill>
            </a:endParaRPr>
          </a:p>
          <a:p>
            <a:pPr algn="l"/>
            <a:r>
              <a:rPr lang="tr-TR" dirty="0">
                <a:solidFill>
                  <a:schemeClr val="tx1"/>
                </a:solidFill>
              </a:rPr>
              <a:t>(HACCP-</a:t>
            </a:r>
            <a:r>
              <a:rPr lang="tr-TR" dirty="0" err="1">
                <a:solidFill>
                  <a:schemeClr val="tx1"/>
                </a:solidFill>
              </a:rPr>
              <a:t>Hazard</a:t>
            </a:r>
            <a:r>
              <a:rPr lang="tr-TR" dirty="0">
                <a:solidFill>
                  <a:schemeClr val="tx1"/>
                </a:solidFill>
              </a:rPr>
              <a:t> Analysis </a:t>
            </a:r>
            <a:r>
              <a:rPr lang="tr-TR" dirty="0" err="1">
                <a:solidFill>
                  <a:schemeClr val="tx1"/>
                </a:solidFill>
              </a:rPr>
              <a:t>and</a:t>
            </a:r>
            <a:r>
              <a:rPr lang="tr-TR" dirty="0">
                <a:solidFill>
                  <a:schemeClr val="tx1"/>
                </a:solidFill>
              </a:rPr>
              <a:t> </a:t>
            </a:r>
            <a:r>
              <a:rPr lang="tr-TR" dirty="0" err="1">
                <a:solidFill>
                  <a:schemeClr val="tx1"/>
                </a:solidFill>
              </a:rPr>
              <a:t>Criticial</a:t>
            </a:r>
            <a:r>
              <a:rPr lang="tr-TR" dirty="0">
                <a:solidFill>
                  <a:schemeClr val="tx1"/>
                </a:solidFill>
              </a:rPr>
              <a:t> Control Point-Tehlike Analizi ve Kritik Kontrol Noktaları)</a:t>
            </a:r>
          </a:p>
          <a:p>
            <a:pPr algn="l"/>
            <a:r>
              <a:rPr lang="tr-TR" dirty="0">
                <a:solidFill>
                  <a:schemeClr val="tx1"/>
                </a:solidFill>
              </a:rPr>
              <a:t>1960’larda ABD’de </a:t>
            </a:r>
            <a:r>
              <a:rPr lang="tr-TR" dirty="0" err="1">
                <a:solidFill>
                  <a:schemeClr val="tx1"/>
                </a:solidFill>
              </a:rPr>
              <a:t>Pilsbury</a:t>
            </a:r>
            <a:r>
              <a:rPr lang="tr-TR" dirty="0">
                <a:solidFill>
                  <a:schemeClr val="tx1"/>
                </a:solidFill>
              </a:rPr>
              <a:t> Firması tarafından Amerikan Ordusu ve NASA için “sıfır hatalı ürün” üretimi amacına yönelik geliştirilmiştir. 1970’lerde FDA (</a:t>
            </a:r>
            <a:r>
              <a:rPr lang="tr-TR" dirty="0" err="1">
                <a:solidFill>
                  <a:schemeClr val="tx1"/>
                </a:solidFill>
              </a:rPr>
              <a:t>Food</a:t>
            </a:r>
            <a:r>
              <a:rPr lang="tr-TR" dirty="0">
                <a:solidFill>
                  <a:schemeClr val="tx1"/>
                </a:solidFill>
              </a:rPr>
              <a:t> </a:t>
            </a:r>
            <a:r>
              <a:rPr lang="tr-TR" dirty="0" err="1">
                <a:solidFill>
                  <a:schemeClr val="tx1"/>
                </a:solidFill>
              </a:rPr>
              <a:t>and</a:t>
            </a:r>
            <a:r>
              <a:rPr lang="tr-TR" dirty="0">
                <a:solidFill>
                  <a:schemeClr val="tx1"/>
                </a:solidFill>
              </a:rPr>
              <a:t> </a:t>
            </a:r>
            <a:r>
              <a:rPr lang="tr-TR" dirty="0" err="1">
                <a:solidFill>
                  <a:schemeClr val="tx1"/>
                </a:solidFill>
              </a:rPr>
              <a:t>Drug</a:t>
            </a:r>
            <a:r>
              <a:rPr lang="tr-TR" dirty="0">
                <a:solidFill>
                  <a:schemeClr val="tx1"/>
                </a:solidFill>
              </a:rPr>
              <a:t> </a:t>
            </a:r>
            <a:r>
              <a:rPr lang="tr-TR" dirty="0" err="1">
                <a:solidFill>
                  <a:schemeClr val="tx1"/>
                </a:solidFill>
              </a:rPr>
              <a:t>Administartion</a:t>
            </a:r>
            <a:r>
              <a:rPr lang="tr-TR" dirty="0">
                <a:solidFill>
                  <a:schemeClr val="tx1"/>
                </a:solidFill>
              </a:rPr>
              <a:t>- ABD Gıda ve İlaç Dairesi) tarafından kullanılmıştır. 1993 yılında Avrupa’da kullanılmaya başlanmıştır.</a:t>
            </a:r>
          </a:p>
          <a:p>
            <a:pPr algn="l"/>
            <a:r>
              <a:rPr lang="tr-TR" dirty="0">
                <a:solidFill>
                  <a:schemeClr val="tx1"/>
                </a:solidFill>
              </a:rPr>
              <a:t>	“Dünyada güç dengelerini değiştiren ve ülkeler arası rekabeti belirleyen ana unsur, kaynakların verimli kullanılması ve tüketicilerin güvenilir ürünlere ulaşabilmesidir. Dünyada yaşanan gelişmeler geleceğin en önemli sektörünün tarım, stratejik ürünün ise gıda olacağını göstermektedir. Gıda arzını sağlayan tarımsal üretimi yönlendiren en önemli unsurda tüketici talebi olmaktadır. Tüketiciler kendilerine sunulan ürünün güvenilir olduğuna dair kanıtlar aramaktadır.</a:t>
            </a:r>
          </a:p>
          <a:p>
            <a:pPr algn="l"/>
            <a:r>
              <a:rPr lang="tr-TR" dirty="0" smtClean="0">
                <a:solidFill>
                  <a:schemeClr val="tx1"/>
                </a:solidFill>
              </a:rPr>
              <a:t>	ISO </a:t>
            </a:r>
            <a:r>
              <a:rPr lang="tr-TR" dirty="0">
                <a:solidFill>
                  <a:schemeClr val="tx1"/>
                </a:solidFill>
              </a:rPr>
              <a:t>22000 Gıda Güvenliği yönetim sistemi standardı dünya genelinde güvenli gıda üretim zinciri kurmak amacı ile oluşturulmuş uluslararası bir standarttır.</a:t>
            </a:r>
          </a:p>
          <a:p>
            <a:pPr algn="l"/>
            <a:endParaRPr lang="tr-TR"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988840"/>
            <a:ext cx="158417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37679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8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fontScale="70000" lnSpcReduction="20000"/>
          </a:bodyPr>
          <a:lstStyle/>
          <a:p>
            <a:pPr marL="0" indent="0">
              <a:buNone/>
            </a:pPr>
            <a:r>
              <a:rPr lang="tr-TR" dirty="0" smtClean="0"/>
              <a:t>	Bu </a:t>
            </a:r>
            <a:r>
              <a:rPr lang="tr-TR" dirty="0"/>
              <a:t>standardın uygulanması; tedarikçiler, tüketiciler, yasal organlar dahil olmak üzere tüm ilgili taraflar arasında etkin iletişim oluşturarak üretimin her aşamasında ürün izlenebilirliğinin sağlanmasını, insan sağlığı için tehdit oluşturacak tehlikelerin kontrol edilmesini, tamamen ortadan kaldırılmasını veya kabul edilebilir limitlere çekilmesini, risklerin yönetilmesini, kanuni otoritelere uyulmasını, daha az üretim sonrası doğrulamalarla kaynak optimizasyonunu sağlar. Uluslararası pazarda rekabet gücünü ve markaya duyulan güven duygusunu arttırır, reaktif düşünce sistemi yerine </a:t>
            </a:r>
            <a:r>
              <a:rPr lang="tr-TR" dirty="0" err="1"/>
              <a:t>proaktif</a:t>
            </a:r>
            <a:r>
              <a:rPr lang="tr-TR" dirty="0"/>
              <a:t> düşünce sistemini geliştirir</a:t>
            </a:r>
            <a:r>
              <a:rPr lang="tr-TR" dirty="0" smtClean="0"/>
              <a:t>.”</a:t>
            </a:r>
          </a:p>
          <a:p>
            <a:pPr marL="0" indent="0">
              <a:buNone/>
            </a:pPr>
            <a:endParaRPr lang="tr-TR" dirty="0"/>
          </a:p>
          <a:p>
            <a:pPr marL="0" indent="0">
              <a:buNone/>
            </a:pPr>
            <a:r>
              <a:rPr lang="tr-TR" dirty="0" err="1">
                <a:solidFill>
                  <a:srgbClr val="C00000"/>
                </a:solidFill>
              </a:rPr>
              <a:t>Codex</a:t>
            </a:r>
            <a:r>
              <a:rPr lang="tr-TR" dirty="0">
                <a:solidFill>
                  <a:srgbClr val="C00000"/>
                </a:solidFill>
              </a:rPr>
              <a:t> </a:t>
            </a:r>
            <a:r>
              <a:rPr lang="tr-TR" dirty="0" err="1">
                <a:solidFill>
                  <a:srgbClr val="C00000"/>
                </a:solidFill>
              </a:rPr>
              <a:t>Alimentarius</a:t>
            </a:r>
            <a:r>
              <a:rPr lang="tr-TR" dirty="0">
                <a:solidFill>
                  <a:srgbClr val="C00000"/>
                </a:solidFill>
              </a:rPr>
              <a:t> (Gıda Kodu)</a:t>
            </a:r>
          </a:p>
          <a:p>
            <a:pPr marL="0" indent="0">
              <a:buNone/>
            </a:pPr>
            <a:r>
              <a:rPr lang="tr-TR" dirty="0"/>
              <a:t>	Latince bir terim olan </a:t>
            </a:r>
            <a:r>
              <a:rPr lang="tr-TR" dirty="0" err="1"/>
              <a:t>Codex</a:t>
            </a:r>
            <a:r>
              <a:rPr lang="tr-TR" dirty="0"/>
              <a:t> </a:t>
            </a:r>
            <a:r>
              <a:rPr lang="tr-TR" dirty="0" err="1"/>
              <a:t>Alimentarius</a:t>
            </a:r>
            <a:r>
              <a:rPr lang="tr-TR" dirty="0"/>
              <a:t> Gıda Kodu anlamına gelmektedir. Günümüzde ise anlamı </a:t>
            </a:r>
            <a:r>
              <a:rPr lang="tr-TR" dirty="0" err="1"/>
              <a:t>Codex</a:t>
            </a:r>
            <a:r>
              <a:rPr lang="tr-TR" dirty="0"/>
              <a:t> </a:t>
            </a:r>
            <a:r>
              <a:rPr lang="tr-TR" dirty="0" err="1" smtClean="0"/>
              <a:t>Alimentarius</a:t>
            </a:r>
            <a:r>
              <a:rPr lang="tr-TR" dirty="0" smtClean="0"/>
              <a:t> </a:t>
            </a:r>
            <a:r>
              <a:rPr lang="tr-TR" dirty="0"/>
              <a:t>Komisyonunun onayından geçen bütün standartları ve üye ülkelerce derlenmiş tabloları kapsamaktadır.  </a:t>
            </a:r>
            <a:r>
              <a:rPr lang="tr-TR" dirty="0" err="1"/>
              <a:t>Codex</a:t>
            </a:r>
            <a:r>
              <a:rPr lang="tr-TR" dirty="0"/>
              <a:t>  Sistemi , Dünya  ticaretinin geliştirilmesi açısından , ticaretin kolaylaştırılmasının ve uluslararası geçerliliği olan standartların uyumlaştırılması gerekliliğinin anlaşılması üzerine  oluşturulmuştur. Böylece uluslararası kabul görmüş bu tür standartların geliştirileceğine ve sonuçta tüketici sağlığının korunacağını inanılmaktadır.</a:t>
            </a:r>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58982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0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fontScale="62500" lnSpcReduction="20000"/>
          </a:bodyPr>
          <a:lstStyle/>
          <a:p>
            <a:pPr marL="0" indent="0">
              <a:buNone/>
            </a:pPr>
            <a:r>
              <a:rPr lang="tr-TR" dirty="0">
                <a:solidFill>
                  <a:srgbClr val="C00000"/>
                </a:solidFill>
              </a:rPr>
              <a:t>CODEX ALIMENTARIUS KOMİSYONU</a:t>
            </a:r>
          </a:p>
          <a:p>
            <a:pPr marL="0" indent="0">
              <a:buNone/>
            </a:pPr>
            <a:r>
              <a:rPr lang="tr-TR" dirty="0"/>
              <a:t>C O D E X  A L I M E N T A R I U S  is </a:t>
            </a:r>
            <a:r>
              <a:rPr lang="tr-TR" dirty="0" err="1"/>
              <a:t>about</a:t>
            </a:r>
            <a:r>
              <a:rPr lang="tr-TR" dirty="0"/>
              <a:t> </a:t>
            </a:r>
            <a:r>
              <a:rPr lang="tr-TR" dirty="0" err="1"/>
              <a:t>safe</a:t>
            </a:r>
            <a:r>
              <a:rPr lang="tr-TR" dirty="0"/>
              <a:t>, </a:t>
            </a:r>
            <a:r>
              <a:rPr lang="tr-TR" dirty="0" err="1"/>
              <a:t>good</a:t>
            </a:r>
            <a:r>
              <a:rPr lang="tr-TR" dirty="0"/>
              <a:t> </a:t>
            </a:r>
            <a:r>
              <a:rPr lang="tr-TR" dirty="0" err="1"/>
              <a:t>food</a:t>
            </a:r>
            <a:r>
              <a:rPr lang="tr-TR" dirty="0"/>
              <a:t> </a:t>
            </a:r>
            <a:r>
              <a:rPr lang="tr-TR" dirty="0" err="1"/>
              <a:t>for</a:t>
            </a:r>
            <a:r>
              <a:rPr lang="tr-TR" dirty="0"/>
              <a:t> </a:t>
            </a:r>
            <a:r>
              <a:rPr lang="tr-TR" dirty="0" err="1"/>
              <a:t>everyone</a:t>
            </a:r>
            <a:r>
              <a:rPr lang="tr-TR" dirty="0"/>
              <a:t> - </a:t>
            </a:r>
            <a:r>
              <a:rPr lang="tr-TR" dirty="0" err="1"/>
              <a:t>everywhere</a:t>
            </a:r>
            <a:r>
              <a:rPr lang="tr-TR" dirty="0"/>
              <a:t>. (Gıda Kodu </a:t>
            </a:r>
            <a:r>
              <a:rPr lang="tr-TR" dirty="0" smtClean="0"/>
              <a:t>,her </a:t>
            </a:r>
            <a:r>
              <a:rPr lang="tr-TR" dirty="0"/>
              <a:t>yerde herkes için güvenli ve iyi </a:t>
            </a:r>
            <a:r>
              <a:rPr lang="tr-TR" dirty="0" smtClean="0"/>
              <a:t>gıda </a:t>
            </a:r>
            <a:r>
              <a:rPr lang="tr-TR" dirty="0"/>
              <a:t>demektir.) </a:t>
            </a:r>
          </a:p>
          <a:p>
            <a:pPr marL="0" indent="0">
              <a:buNone/>
            </a:pPr>
            <a:r>
              <a:rPr lang="tr-TR" dirty="0"/>
              <a:t>“Kodeks </a:t>
            </a:r>
            <a:r>
              <a:rPr lang="tr-TR" dirty="0" err="1"/>
              <a:t>Alimentarius</a:t>
            </a:r>
            <a:r>
              <a:rPr lang="tr-TR" dirty="0"/>
              <a:t> Komisyonu (KAK) 1960'larda Birleşmiş Milletler Gıda ve Tarım Teşkilatı (FAO) ve Dünya Sağlık Örgütü(WHO) tarafından ortaklaşa kurulan ve merkezi Roma’da olan Birleşmiş Milletlere bağlı bir kuruluştur. </a:t>
            </a:r>
            <a:r>
              <a:rPr lang="tr-TR" dirty="0" err="1"/>
              <a:t>KAK’a</a:t>
            </a:r>
            <a:r>
              <a:rPr lang="tr-TR" dirty="0"/>
              <a:t> bugün 184 ülke ve bir organizasyon (Avrupa Birliği) üyedir. Kuruluşun görevi dünyada gıda ile ilgili uygulamaların sağlık ve teknoloji yönünden standartlaştırılmasını sağlamaktır. Kuruluşun bu amaçla hazırladığı "</a:t>
            </a:r>
            <a:r>
              <a:rPr lang="tr-TR" dirty="0" err="1"/>
              <a:t>Codex</a:t>
            </a:r>
            <a:r>
              <a:rPr lang="tr-TR" dirty="0"/>
              <a:t> </a:t>
            </a:r>
            <a:r>
              <a:rPr lang="tr-TR" dirty="0" err="1"/>
              <a:t>Alimentarius</a:t>
            </a:r>
            <a:r>
              <a:rPr lang="tr-TR" dirty="0"/>
              <a:t> Standartları" tüm dünya ülkeleri için güvenilir gıda üretiminde referans dokümandır.”</a:t>
            </a:r>
          </a:p>
          <a:p>
            <a:pPr marL="0" indent="0">
              <a:buNone/>
            </a:pPr>
            <a:r>
              <a:rPr lang="tr-TR" dirty="0"/>
              <a:t>Türkiye 01 Ekim 1963 yılında </a:t>
            </a:r>
            <a:r>
              <a:rPr lang="tr-TR" dirty="0" err="1"/>
              <a:t>KAK’a</a:t>
            </a:r>
            <a:r>
              <a:rPr lang="tr-TR" dirty="0"/>
              <a:t> üye olmuştur.</a:t>
            </a:r>
          </a:p>
          <a:p>
            <a:pPr marL="0" indent="0">
              <a:buNone/>
            </a:pPr>
            <a:r>
              <a:rPr lang="tr-TR" dirty="0"/>
              <a:t>Programın amaçları;</a:t>
            </a:r>
          </a:p>
          <a:p>
            <a:pPr marL="0" indent="0">
              <a:buNone/>
            </a:pPr>
            <a:r>
              <a:rPr lang="tr-TR" dirty="0"/>
              <a:t>1-Tüketici sağlığını korumak,</a:t>
            </a:r>
          </a:p>
          <a:p>
            <a:pPr marL="0" indent="0">
              <a:buNone/>
            </a:pPr>
            <a:r>
              <a:rPr lang="tr-TR" dirty="0"/>
              <a:t>2-Gıda ticaretinde uygulamaları doğru ve güvenli kılmak,</a:t>
            </a:r>
          </a:p>
          <a:p>
            <a:pPr marL="0" indent="0">
              <a:buNone/>
            </a:pPr>
            <a:r>
              <a:rPr lang="tr-TR" dirty="0"/>
              <a:t>3-Uluslararası anlamda hükümetler dışı ve milletlerarası kuruluşların üstlendikleri tüm gıda standart çalışmalarının koordinasyonunu sağlamak. (Birleşmiş Milletler Sürdürülebilir Kalkınma Hedefleri </a:t>
            </a:r>
            <a:r>
              <a:rPr lang="tr-TR" dirty="0" smtClean="0"/>
              <a:t>Mücadelesi-16.Hedef </a:t>
            </a:r>
            <a:r>
              <a:rPr lang="tr-TR" dirty="0"/>
              <a:t>)</a:t>
            </a:r>
          </a:p>
          <a:p>
            <a:pPr marL="0" indent="0">
              <a:buNone/>
            </a:pPr>
            <a:r>
              <a:rPr lang="tr-TR" dirty="0"/>
              <a:t>4-İlgili kuruluşların yardımı ile oluşturulan standart taslaklarının hazırlanmasında öncelikleri belirlemek ve çalışmaları başlatmak,</a:t>
            </a:r>
          </a:p>
          <a:p>
            <a:pPr marL="0" indent="0">
              <a:buNone/>
            </a:pPr>
            <a:r>
              <a:rPr lang="tr-TR" dirty="0"/>
              <a:t>5-Standartları, hükümetlerin kabulünden sonra bölgesel düzeyde veya Dünya genelinde standartlar olarak bir </a:t>
            </a:r>
            <a:r>
              <a:rPr lang="tr-TR" dirty="0" err="1"/>
              <a:t>codex</a:t>
            </a:r>
            <a:r>
              <a:rPr lang="tr-TR" dirty="0"/>
              <a:t> kodunda toplamak.</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905985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2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fontScale="40000" lnSpcReduction="20000"/>
          </a:bodyPr>
          <a:lstStyle/>
          <a:p>
            <a:pPr marL="0" indent="0">
              <a:buNone/>
            </a:pPr>
            <a:r>
              <a:rPr lang="tr-TR" dirty="0">
                <a:solidFill>
                  <a:srgbClr val="C00000"/>
                </a:solidFill>
              </a:rPr>
              <a:t>22000 - FSSC Gıda Güvenliği Sistemi</a:t>
            </a:r>
          </a:p>
          <a:p>
            <a:pPr marL="0" indent="0">
              <a:buNone/>
            </a:pPr>
            <a:r>
              <a:rPr lang="tr-TR" dirty="0"/>
              <a:t> </a:t>
            </a: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a:p>
          <a:p>
            <a:pPr marL="0" indent="0">
              <a:buNone/>
            </a:pPr>
            <a:r>
              <a:rPr lang="tr-TR" sz="4300" dirty="0"/>
              <a:t>FSSC 22000, FFSC (</a:t>
            </a:r>
            <a:r>
              <a:rPr lang="tr-TR" sz="4300" dirty="0" err="1"/>
              <a:t>Food</a:t>
            </a:r>
            <a:r>
              <a:rPr lang="tr-TR" sz="4300" dirty="0"/>
              <a:t> </a:t>
            </a:r>
            <a:r>
              <a:rPr lang="tr-TR" sz="4300" dirty="0" err="1"/>
              <a:t>Safety</a:t>
            </a:r>
            <a:r>
              <a:rPr lang="tr-TR" sz="4300" dirty="0"/>
              <a:t> </a:t>
            </a:r>
            <a:r>
              <a:rPr lang="tr-TR" sz="4300" dirty="0" err="1"/>
              <a:t>System</a:t>
            </a:r>
            <a:r>
              <a:rPr lang="tr-TR" sz="4300" dirty="0"/>
              <a:t> </a:t>
            </a:r>
            <a:r>
              <a:rPr lang="tr-TR" sz="4300" dirty="0" err="1"/>
              <a:t>Certification</a:t>
            </a:r>
            <a:r>
              <a:rPr lang="tr-TR" sz="4300" dirty="0"/>
              <a:t>-Gıda Güvenliği Belgelendirmesi Vakfı) tarafından oluşturulan tüm gıda zincirinde yer alan gıda üreticilerinin, gıda güvenliği sistemlerinin tetkik edilmesi ve belgelendirilmesinde kullanılan uluslararası çapta kabul görmüş, ISO temelli bir belgelendirme </a:t>
            </a:r>
            <a:r>
              <a:rPr lang="tr-TR" sz="4300" dirty="0" err="1"/>
              <a:t>programıdır.FSSC</a:t>
            </a:r>
            <a:r>
              <a:rPr lang="tr-TR" sz="4300" dirty="0"/>
              <a:t> 22000, Gıda Güvenliği konusunda dünyada söz sahibi olan ilgili birçok kuruluş ve organizasyonun geniş katılımıyla </a:t>
            </a:r>
            <a:r>
              <a:rPr lang="tr-TR" sz="4300" dirty="0" smtClean="0"/>
              <a:t>oluşturulmuş </a:t>
            </a:r>
            <a:r>
              <a:rPr lang="tr-TR" sz="4300" dirty="0"/>
              <a:t>olup Global </a:t>
            </a:r>
            <a:r>
              <a:rPr lang="tr-TR" sz="4300" dirty="0" err="1"/>
              <a:t>Food</a:t>
            </a:r>
            <a:r>
              <a:rPr lang="tr-TR" sz="4300" dirty="0"/>
              <a:t> </a:t>
            </a:r>
            <a:r>
              <a:rPr lang="tr-TR" sz="4300" dirty="0" err="1"/>
              <a:t>Safety</a:t>
            </a:r>
            <a:r>
              <a:rPr lang="tr-TR" sz="4300" dirty="0"/>
              <a:t> </a:t>
            </a:r>
            <a:r>
              <a:rPr lang="tr-TR" sz="4300" dirty="0" err="1"/>
              <a:t>Initiative</a:t>
            </a:r>
            <a:r>
              <a:rPr lang="tr-TR" sz="4300" dirty="0"/>
              <a:t> (GFSI) tarafından tam olarak tanınmaktadır.</a:t>
            </a:r>
          </a:p>
          <a:p>
            <a:pPr marL="0" indent="0">
              <a:buNone/>
            </a:pPr>
            <a:r>
              <a:rPr lang="tr-TR" sz="4300" dirty="0"/>
              <a:t>Ayrıca EA (</a:t>
            </a:r>
            <a:r>
              <a:rPr lang="tr-TR" sz="4300" dirty="0" err="1"/>
              <a:t>European</a:t>
            </a:r>
            <a:r>
              <a:rPr lang="tr-TR" sz="4300" dirty="0"/>
              <a:t> </a:t>
            </a:r>
            <a:r>
              <a:rPr lang="tr-TR" sz="4300" dirty="0" err="1"/>
              <a:t>Cooperation</a:t>
            </a:r>
            <a:r>
              <a:rPr lang="tr-TR" sz="4300" dirty="0"/>
              <a:t> </a:t>
            </a:r>
            <a:r>
              <a:rPr lang="tr-TR" sz="4300" dirty="0" err="1"/>
              <a:t>for</a:t>
            </a:r>
            <a:r>
              <a:rPr lang="tr-TR" sz="4300" dirty="0"/>
              <a:t> </a:t>
            </a:r>
            <a:r>
              <a:rPr lang="tr-TR" sz="4300" dirty="0" err="1"/>
              <a:t>Accreditation</a:t>
            </a:r>
            <a:r>
              <a:rPr lang="tr-TR" sz="4300" dirty="0"/>
              <a:t>) tarafından da kabul gören bir programdır.</a:t>
            </a:r>
          </a:p>
          <a:p>
            <a:pPr marL="0" indent="0">
              <a:buNone/>
            </a:pPr>
            <a:r>
              <a:rPr lang="tr-TR" sz="4300" dirty="0"/>
              <a:t> Bu program kuruluşun; resmi makamların, gıda sektörü müşterilerinin ve tüketicilerin gereklerini sağlayabilecek sağlam ve etkin bir gıda güvenliği yönetim sistemine sahip olduğunu ortaya koymaktadır.</a:t>
            </a:r>
          </a:p>
          <a:p>
            <a:pPr marL="0" indent="0">
              <a:buNone/>
            </a:pPr>
            <a:r>
              <a:rPr lang="tr-TR" sz="4300" dirty="0"/>
              <a:t>Uluslararası gıda sektörünün ihtiyaçlarına cevap olarak geliştirilen FSSC 22000, </a:t>
            </a:r>
            <a:r>
              <a:rPr lang="tr-TR" sz="4300" dirty="0" err="1"/>
              <a:t>GGYS’lerinin</a:t>
            </a:r>
            <a:r>
              <a:rPr lang="tr-TR" sz="4300" dirty="0"/>
              <a:t> üçüncü taraf tetkiki ve belgelendirilmesine yönelik ISO tabanlı, bağımsız bir gıda güvenliği yönetimi programı sunmaktadır.</a:t>
            </a:r>
          </a:p>
          <a:p>
            <a:pPr marL="0" indent="0">
              <a:buNone/>
            </a:pPr>
            <a:r>
              <a:rPr lang="tr-TR" sz="4300" dirty="0"/>
              <a:t>FSSC 22000, tamamen uluslararası bağımsız standartlara (ISO 22000, ISO 22003 ile birlikte Ön Gereksinim Programları (</a:t>
            </a:r>
            <a:r>
              <a:rPr lang="tr-TR" sz="4300" dirty="0" err="1"/>
              <a:t>ÖGP’ler</a:t>
            </a:r>
            <a:r>
              <a:rPr lang="tr-TR" sz="4300" dirty="0"/>
              <a:t>) için sektörlere özgü teknik şartnameler ve ilave program gereksinimlerine) dayanmaktadır. Böylece sektöre özgü ön gereksinimlerin uygulanarak tüketicilere güvenli gıdanın ulaştırılması amaçlanmaktadır.</a:t>
            </a:r>
          </a:p>
          <a:p>
            <a:pPr marL="0" indent="0">
              <a:buNone/>
            </a:pPr>
            <a:r>
              <a:rPr lang="tr-TR" sz="4300" dirty="0"/>
              <a:t>FSSC 22002-1 Gıda üretimi için gıda güvenliği sistemi belgesi,</a:t>
            </a:r>
          </a:p>
          <a:p>
            <a:pPr marL="0" indent="0">
              <a:buNone/>
            </a:pPr>
            <a:r>
              <a:rPr lang="tr-TR" sz="4300" dirty="0"/>
              <a:t>FSSC 22002-4 Gıda ambalaj üretimi için gıda güvenliği sistemi belgesidir.</a:t>
            </a:r>
          </a:p>
          <a:p>
            <a:pPr marL="0" indent="0">
              <a:buNone/>
            </a:pPr>
            <a:endParaRPr lang="tr-T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20688"/>
            <a:ext cx="172819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31925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6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2688"/>
          </a:xfrm>
        </p:spPr>
        <p:txBody>
          <a:bodyPr>
            <a:normAutofit fontScale="55000" lnSpcReduction="20000"/>
          </a:bodyPr>
          <a:lstStyle/>
          <a:p>
            <a:pPr marL="0" indent="0">
              <a:buNone/>
            </a:pPr>
            <a:r>
              <a:rPr lang="tr-TR" dirty="0">
                <a:solidFill>
                  <a:srgbClr val="C00000"/>
                </a:solidFill>
              </a:rPr>
              <a:t>HELAL BELGELENDİRME</a:t>
            </a:r>
          </a:p>
          <a:p>
            <a:pPr marL="0" indent="0">
              <a:buNone/>
            </a:pPr>
            <a:r>
              <a:rPr lang="tr-TR" dirty="0"/>
              <a:t> </a:t>
            </a:r>
          </a:p>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solidFill>
                  <a:srgbClr val="C00000"/>
                </a:solidFill>
              </a:rPr>
              <a:t>Helal </a:t>
            </a:r>
            <a:r>
              <a:rPr lang="tr-TR" dirty="0">
                <a:solidFill>
                  <a:srgbClr val="C00000"/>
                </a:solidFill>
              </a:rPr>
              <a:t>Gıda:</a:t>
            </a:r>
          </a:p>
          <a:p>
            <a:pPr marL="0" indent="0">
              <a:buNone/>
            </a:pPr>
            <a:r>
              <a:rPr lang="tr-TR" dirty="0"/>
              <a:t>İnsanoğlu, günümüzde vazgeçilmezi olan beslenmede artık kültür, inanç ve beslenme tarzlarına göre seçici olmak, gerçek bir gıda denetçisi olmak durumundadır.</a:t>
            </a:r>
          </a:p>
          <a:p>
            <a:pPr marL="0" indent="0">
              <a:buNone/>
            </a:pPr>
            <a:r>
              <a:rPr lang="tr-TR" dirty="0"/>
              <a:t>Helal Gıda; </a:t>
            </a:r>
            <a:r>
              <a:rPr lang="tr-TR" dirty="0" err="1"/>
              <a:t>islami</a:t>
            </a:r>
            <a:r>
              <a:rPr lang="tr-TR" dirty="0"/>
              <a:t> kurallar dahilinde tüketilmesine izin verilen ve TS OIC/SMIIC 1: 2011 Helal Gıda Genel Kılavuzu standardında verilen kurallara uygun olan yiyecek ve içeceklerdir. Helal  Uygunluk Belgelendirmesi sağlıklı yaşam için üreticinin ne ürettiğinin, tüketicinin de ne tükettiğinin farkına varmasını, denetim mekanizmalarının çalışmasını, etiketlerdeki beyan ile gerçekteki içerik tutarlılığının ve analiz kabiliyetinin artmasını sağlamaktadır. Tüketiciye sunulan ürünlerdeki beyanların doğruluğu ile ürünlerin kaynağında helal olmayan unsurlar (domuz, kan, leş, alkol içeriği, et ürünlerinde helal kesim) hakkında bilgi sağlamaktadır. </a:t>
            </a:r>
            <a:r>
              <a:rPr lang="tr-TR" dirty="0" smtClean="0"/>
              <a:t>TSE’nin, </a:t>
            </a:r>
            <a:r>
              <a:rPr lang="tr-TR" dirty="0"/>
              <a:t>Diyanet İşleri Başkanlığı ile birlikte yürüttüğü belgelendirme süreci tüketici ve üretici için güven oluşturmaktadır.</a:t>
            </a:r>
          </a:p>
          <a:p>
            <a:pPr marL="0" indent="0">
              <a:buNone/>
            </a:pPr>
            <a:r>
              <a:rPr lang="tr-TR" dirty="0"/>
              <a:t>Dini, ilmi, vicdani boyutu olan helal gıda faaliyetleri; temel değerlerin korunması bakımından önemli olup, çiftlikten çatala uzanan, hatta piyasa denetimini de içine alan zincirin her halkasını sağlamlaştırmak için ; ürünün hangi aşamalardan geçerek üretildiği, üretim ortamı, ürünün nelerden oluştuğu, kaynağı, etiket-içerik tutarlılığını ortaya koymalı ve beklentileri karşılamalıdır. Dolayısıyla gıdaların, üretim, ambalajlama, nakil, depolama ve sunum zincirinde güvenilir beslenme imkânı sunması son derece önemlidir. </a:t>
            </a:r>
          </a:p>
          <a:p>
            <a:pPr marL="0" indent="0">
              <a:buNone/>
            </a:pPr>
            <a:endParaRPr lang="tr-T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20688"/>
            <a:ext cx="151216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64523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9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fontScale="47500" lnSpcReduction="20000"/>
          </a:bodyPr>
          <a:lstStyle/>
          <a:p>
            <a:pPr marL="0" indent="0">
              <a:buNone/>
            </a:pPr>
            <a:r>
              <a:rPr lang="tr-TR" dirty="0" smtClean="0"/>
              <a:t>	</a:t>
            </a:r>
            <a:r>
              <a:rPr lang="tr-TR" sz="3600" dirty="0" smtClean="0"/>
              <a:t>Sonuç </a:t>
            </a:r>
            <a:r>
              <a:rPr lang="tr-TR" sz="3600" dirty="0"/>
              <a:t>olarak, helal konusunda standartları geliştirerek ve güvenilir bir belgelendirme mekanizması oluşturarak; helal, sağlıklı ve hijyenik üretim ve tüketim için uluslararası ticaretin ve işbirliğinin gelişimine fırsat sunulmaktadır.</a:t>
            </a:r>
          </a:p>
          <a:p>
            <a:pPr marL="0" indent="0">
              <a:buNone/>
            </a:pPr>
            <a:r>
              <a:rPr lang="tr-TR" sz="3600" dirty="0" smtClean="0"/>
              <a:t>	Türk </a:t>
            </a:r>
            <a:r>
              <a:rPr lang="tr-TR" sz="3600" dirty="0" err="1"/>
              <a:t>Standardları</a:t>
            </a:r>
            <a:r>
              <a:rPr lang="tr-TR" sz="3600" dirty="0"/>
              <a:t> Enstitüsü, 14 Temmuz 2011 tarihinden bu yana, İslam Ülkeleri Standardizasyon ve Metroloji Enstitüsü (SMIIC) tarafından yayınlanan TS OIC/SMIIC 1: 2011 Helal Gıda Genel Kılavuzu standardına göre Helal  Uygunluk Belgelendirmesi yapmaktadır.</a:t>
            </a:r>
          </a:p>
          <a:p>
            <a:pPr marL="0" indent="0">
              <a:buNone/>
            </a:pPr>
            <a:endParaRPr lang="tr-TR" sz="3600" dirty="0"/>
          </a:p>
          <a:p>
            <a:pPr marL="0" indent="0">
              <a:buNone/>
            </a:pPr>
            <a:r>
              <a:rPr lang="tr-TR" sz="3600" dirty="0"/>
              <a:t> Düzenlenen Belgeler:</a:t>
            </a:r>
          </a:p>
          <a:p>
            <a:pPr marL="0" indent="0">
              <a:buNone/>
            </a:pPr>
            <a:r>
              <a:rPr lang="tr-TR" sz="3600" dirty="0"/>
              <a:t>a.)Helal Uygunluk Belgesi: TSE tarafından yürütülen Helal belgelendirmesi işlemleri neticesinde ürün ve hizmet için düzenlenen ve geçerlilik süresi 1 (bir) yıl olan doküman.</a:t>
            </a:r>
          </a:p>
          <a:p>
            <a:pPr marL="0" indent="0">
              <a:buNone/>
            </a:pPr>
            <a:r>
              <a:rPr lang="tr-TR" sz="3600" dirty="0"/>
              <a:t> b. Helal Kesim Belgesi: TSE tarafından kesimhaneler ve et parçalama tesislerinden elde edilen ürünler (Karkas, parçalanmış et ve sakatat) için belirli bir partiyi temsil etmek üzere düzenlenen doküman. Bu belge TSE’den Helal Uygunluk Belgesine sahip olup, kuruluş tarafından ayrıca talep edilmesi halinde belirli bir miktar ve partiye esas olmak üzere TSE Uzmanlarınca üretim yerinde yapılan tespitler neticesinde düzenlenir. TSE’den Helal Uygunluk Belgesine sahip olmayan kuruluşların Helal Kesim Belgesi taleplerinde Helal Uygunluk Belgelendirme şartları aynen aranır. Et parçalama tesislerinin yapacakları Helal Kesim Belgesi taleplerinde girdi olarak kullanılan karkasların Helal Uygunluk Belgesi veya Helal Kesim Belgesi’ne sahip olma şartı aranır.</a:t>
            </a:r>
          </a:p>
          <a:p>
            <a:pPr marL="0" indent="0">
              <a:buNone/>
            </a:pPr>
            <a:r>
              <a:rPr lang="tr-TR" sz="3600" dirty="0"/>
              <a:t> c. Helal Parti Malı Uygunluk Belgesi: TSE tarafından gıda ve kozmetik ürünleri kapsamında yürütülen Helal belgelendirme işlemleri neticesinde aynı ürün grubu içinde yer alan gıda veya kozmetik ürünleri için düzenlenen doküman. Bu belge belirli bir miktar ve partiye ait olmak üzere düzenlenir. Karkas, parçalanmış et ve sakatat dışında kalan et ürünleri için yapılacak olan Helal Parti Malı Uygunluk Belgesi taleplerinde Helal Uygunluk Belgesi veya Helal Kesim Belgesine sahip olma şartı aranır.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372848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3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64696"/>
          </a:xfrm>
        </p:spPr>
        <p:txBody>
          <a:bodyPr>
            <a:normAutofit fontScale="70000" lnSpcReduction="20000"/>
          </a:bodyPr>
          <a:lstStyle/>
          <a:p>
            <a:pPr marL="0" indent="0">
              <a:buNone/>
            </a:pPr>
            <a:r>
              <a:rPr lang="tr-TR" dirty="0">
                <a:solidFill>
                  <a:srgbClr val="C00000"/>
                </a:solidFill>
              </a:rPr>
              <a:t>18001 - İş Sağlığı ve Güvenliği Yönetim Sistemi</a:t>
            </a:r>
          </a:p>
          <a:p>
            <a:pPr marL="0" indent="0">
              <a:buNone/>
            </a:pPr>
            <a:r>
              <a:rPr lang="tr-TR" dirty="0"/>
              <a:t>OHSAS (</a:t>
            </a:r>
            <a:r>
              <a:rPr lang="tr-TR" dirty="0" err="1"/>
              <a:t>Occupational</a:t>
            </a:r>
            <a:r>
              <a:rPr lang="tr-TR" dirty="0"/>
              <a:t> </a:t>
            </a:r>
            <a:r>
              <a:rPr lang="tr-TR" dirty="0" err="1"/>
              <a:t>Health</a:t>
            </a:r>
            <a:r>
              <a:rPr lang="tr-TR" dirty="0"/>
              <a:t> </a:t>
            </a:r>
            <a:r>
              <a:rPr lang="tr-TR" dirty="0" err="1"/>
              <a:t>and</a:t>
            </a:r>
            <a:r>
              <a:rPr lang="tr-TR" dirty="0"/>
              <a:t> </a:t>
            </a:r>
            <a:r>
              <a:rPr lang="tr-TR" dirty="0" err="1"/>
              <a:t>Safety</a:t>
            </a:r>
            <a:r>
              <a:rPr lang="tr-TR" dirty="0"/>
              <a:t> Management </a:t>
            </a:r>
            <a:r>
              <a:rPr lang="tr-TR" dirty="0" err="1"/>
              <a:t>Systems</a:t>
            </a:r>
            <a:r>
              <a:rPr lang="tr-TR" dirty="0"/>
              <a:t>-İş Sağlığı ve Güvenliği Yönetim Sistemleri)</a:t>
            </a:r>
          </a:p>
          <a:p>
            <a:pPr marL="0" indent="0">
              <a:buNone/>
            </a:pPr>
            <a:r>
              <a:rPr lang="tr-TR" dirty="0"/>
              <a:t> </a:t>
            </a:r>
            <a:endParaRPr lang="tr-TR" dirty="0" smtClean="0"/>
          </a:p>
          <a:p>
            <a:pPr marL="0" indent="0">
              <a:buNone/>
            </a:pPr>
            <a:endParaRPr lang="tr-TR" dirty="0"/>
          </a:p>
          <a:p>
            <a:pPr marL="0" indent="0">
              <a:buNone/>
            </a:pPr>
            <a:endParaRPr lang="tr-TR" dirty="0" smtClean="0"/>
          </a:p>
          <a:p>
            <a:pPr marL="0" indent="0">
              <a:buNone/>
            </a:pPr>
            <a:r>
              <a:rPr lang="tr-TR" dirty="0" smtClean="0"/>
              <a:t>Kuruluşlarda </a:t>
            </a:r>
            <a:r>
              <a:rPr lang="tr-TR" dirty="0"/>
              <a:t>karşılaşılan en önemli insan kaynakları sorunlarından biri, çalışanların emniyetli ve sağlıklı bir çalışma ortamına sahip olmamalarıdır. Kuruluşların daha iyi rekabet koşullarına ulaşabilmesi için çalışanların iş sağlığı ve güvenliği konusunda planlı ve sistemli çalışmalar yürütmeleri gerekmektedir. TS EN ISO 9001 ve TS EN ISO 14001 gibi </a:t>
            </a:r>
            <a:r>
              <a:rPr lang="tr-TR" dirty="0" err="1"/>
              <a:t>standardlar</a:t>
            </a:r>
            <a:r>
              <a:rPr lang="tr-TR" dirty="0"/>
              <a:t> kalite ve çevre yönetimleri üzerine yoğunlaşmış, dolayısıyla kuruluşlarda iş sağlığı ve güvenliğinin sağlanması ve sürekli iyileştirilerek korunabilmesi için ayrı bir standarda gereksinim duyulmuştur</a:t>
            </a:r>
            <a:r>
              <a:rPr lang="tr-TR" dirty="0" smtClean="0"/>
              <a:t>.</a:t>
            </a:r>
          </a:p>
          <a:p>
            <a:pPr marL="0" indent="0">
              <a:buNone/>
            </a:pPr>
            <a:r>
              <a:rPr lang="tr-TR" b="1" dirty="0" err="1">
                <a:solidFill>
                  <a:srgbClr val="FF0000"/>
                </a:solidFill>
              </a:rPr>
              <a:t>Not</a:t>
            </a:r>
            <a:r>
              <a:rPr lang="tr-TR" dirty="0" err="1"/>
              <a:t>:İş</a:t>
            </a:r>
            <a:r>
              <a:rPr lang="tr-TR" dirty="0"/>
              <a:t> Sağlığı ve Güvenliği alanında alınan ilk karara göre tüm OHSAS 18001 sertifikalarının geçerliliği 11 Mart 2021 tarihinde sona erecekti. Kuruluşların bu tarihe kadar ISO 45001 geçiş süreçlerini tamamlamaları gerekiyordu.</a:t>
            </a:r>
            <a:endParaRPr lang="tr-TR" dirty="0" smtClean="0"/>
          </a:p>
          <a:p>
            <a:pPr marL="0" indent="0">
              <a:buNone/>
            </a:pPr>
            <a:r>
              <a:rPr lang="tr-TR" dirty="0"/>
              <a:t>6331 Sayılı İŞ SAĞLIĞI VE GÜVENLİĞİ KANUNU</a:t>
            </a:r>
          </a:p>
          <a:p>
            <a:pPr marL="0" indent="0">
              <a:buNone/>
            </a:pPr>
            <a:endParaRPr lang="tr-TR"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268760"/>
            <a:ext cx="129614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23973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8568952" cy="6408712"/>
          </a:xfrm>
        </p:spPr>
        <p:txBody>
          <a:bodyPr>
            <a:normAutofit fontScale="47500" lnSpcReduction="20000"/>
          </a:bodyPr>
          <a:lstStyle/>
          <a:p>
            <a:pPr marL="0" indent="0" algn="just">
              <a:lnSpc>
                <a:spcPct val="115000"/>
              </a:lnSpc>
              <a:spcAft>
                <a:spcPts val="750"/>
              </a:spcAft>
              <a:buNone/>
            </a:pPr>
            <a:r>
              <a:rPr lang="tr-TR" b="1" dirty="0">
                <a:solidFill>
                  <a:srgbClr val="333333"/>
                </a:solidFill>
                <a:latin typeface="Tahoma"/>
                <a:ea typeface="Times New Roman"/>
                <a:cs typeface="Times New Roman"/>
              </a:rPr>
              <a:t>TS 18001;</a:t>
            </a:r>
            <a:endParaRPr lang="tr-TR" sz="3600" dirty="0">
              <a:ea typeface="Calibri"/>
              <a:cs typeface="Times New Roman"/>
            </a:endParaRPr>
          </a:p>
          <a:p>
            <a:pPr lvl="0" algn="just">
              <a:lnSpc>
                <a:spcPct val="115000"/>
              </a:lnSpc>
              <a:spcAft>
                <a:spcPts val="1000"/>
              </a:spcAft>
              <a:buSzPts val="1000"/>
              <a:buFont typeface="Symbol"/>
              <a:buChar char=""/>
              <a:tabLst>
                <a:tab pos="457200" algn="l"/>
              </a:tabLst>
            </a:pPr>
            <a:r>
              <a:rPr lang="tr-TR" dirty="0">
                <a:solidFill>
                  <a:srgbClr val="333333"/>
                </a:solidFill>
                <a:latin typeface="Tahoma"/>
                <a:ea typeface="Times New Roman"/>
                <a:cs typeface="Times New Roman"/>
              </a:rPr>
              <a:t>İSG çalışmaları­nı diğer fa­ali­yet­le­re en­teg­re ede­rek kay­nak­la­rın ko­run­ma­sı­nı,</a:t>
            </a:r>
            <a:endParaRPr lang="tr-TR" sz="3600" dirty="0">
              <a:solidFill>
                <a:srgbClr val="333333"/>
              </a:solidFill>
              <a:ea typeface="Calibri"/>
              <a:cs typeface="Times New Roman"/>
            </a:endParaRPr>
          </a:p>
          <a:p>
            <a:pPr lvl="0" algn="just">
              <a:lnSpc>
                <a:spcPct val="115000"/>
              </a:lnSpc>
              <a:spcAft>
                <a:spcPts val="1000"/>
              </a:spcAft>
              <a:buSzPts val="1000"/>
              <a:buFont typeface="Symbol"/>
              <a:buChar char=""/>
              <a:tabLst>
                <a:tab pos="457200" algn="l"/>
              </a:tabLst>
            </a:pPr>
            <a:r>
              <a:rPr lang="tr-TR" dirty="0">
                <a:solidFill>
                  <a:srgbClr val="333333"/>
                </a:solidFill>
                <a:latin typeface="Tahoma"/>
                <a:ea typeface="Times New Roman"/>
                <a:cs typeface="Times New Roman"/>
              </a:rPr>
              <a:t>Yö­ne­ti­min ta­ah­hü­dü­nün sağ­lan­dı­ğı­nı,</a:t>
            </a:r>
            <a:endParaRPr lang="tr-TR" sz="3600" dirty="0">
              <a:solidFill>
                <a:srgbClr val="333333"/>
              </a:solidFill>
              <a:ea typeface="Calibri"/>
              <a:cs typeface="Times New Roman"/>
            </a:endParaRPr>
          </a:p>
          <a:p>
            <a:pPr lvl="0" algn="just">
              <a:lnSpc>
                <a:spcPct val="115000"/>
              </a:lnSpc>
              <a:spcAft>
                <a:spcPts val="1000"/>
              </a:spcAft>
              <a:buSzPts val="1000"/>
              <a:buFont typeface="Symbol"/>
              <a:buChar char=""/>
              <a:tabLst>
                <a:tab pos="457200" algn="l"/>
              </a:tabLst>
            </a:pPr>
            <a:r>
              <a:rPr lang="tr-TR" dirty="0">
                <a:solidFill>
                  <a:srgbClr val="333333"/>
                </a:solidFill>
                <a:latin typeface="Tahoma"/>
                <a:ea typeface="Times New Roman"/>
                <a:cs typeface="Times New Roman"/>
              </a:rPr>
              <a:t>Mo­ti­vas­yon ve ka­tı­lı­mı ar­tır­mayı,</a:t>
            </a:r>
            <a:endParaRPr lang="tr-TR" sz="3600" dirty="0">
              <a:solidFill>
                <a:srgbClr val="333333"/>
              </a:solidFill>
              <a:ea typeface="Calibri"/>
              <a:cs typeface="Times New Roman"/>
            </a:endParaRPr>
          </a:p>
          <a:p>
            <a:pPr lvl="0" algn="just">
              <a:lnSpc>
                <a:spcPct val="115000"/>
              </a:lnSpc>
              <a:spcAft>
                <a:spcPts val="1000"/>
              </a:spcAft>
              <a:buSzPts val="1000"/>
              <a:buFont typeface="Symbol"/>
              <a:buChar char=""/>
              <a:tabLst>
                <a:tab pos="457200" algn="l"/>
              </a:tabLst>
            </a:pPr>
            <a:r>
              <a:rPr lang="tr-TR" dirty="0">
                <a:solidFill>
                  <a:srgbClr val="333333"/>
                </a:solidFill>
                <a:latin typeface="Tahoma"/>
                <a:ea typeface="Times New Roman"/>
                <a:cs typeface="Times New Roman"/>
              </a:rPr>
              <a:t>Ulu­sal ya­sa ve dün­ya </a:t>
            </a:r>
            <a:r>
              <a:rPr lang="tr-TR" dirty="0" err="1">
                <a:solidFill>
                  <a:srgbClr val="333333"/>
                </a:solidFill>
                <a:latin typeface="Tahoma"/>
                <a:ea typeface="Times New Roman"/>
                <a:cs typeface="Times New Roman"/>
              </a:rPr>
              <a:t>stan­dard­la­rı­na</a:t>
            </a:r>
            <a:r>
              <a:rPr lang="tr-TR" dirty="0">
                <a:solidFill>
                  <a:srgbClr val="333333"/>
                </a:solidFill>
                <a:latin typeface="Tahoma"/>
                <a:ea typeface="Times New Roman"/>
                <a:cs typeface="Times New Roman"/>
              </a:rPr>
              <a:t>  uyum sü­re­si­ni ve ma­li­ye­ti­ni azalt­mayı,</a:t>
            </a:r>
            <a:endParaRPr lang="tr-TR" sz="3600" dirty="0">
              <a:solidFill>
                <a:srgbClr val="333333"/>
              </a:solidFill>
              <a:ea typeface="Calibri"/>
              <a:cs typeface="Times New Roman"/>
            </a:endParaRPr>
          </a:p>
          <a:p>
            <a:pPr lvl="0" algn="just">
              <a:lnSpc>
                <a:spcPct val="115000"/>
              </a:lnSpc>
              <a:spcAft>
                <a:spcPts val="1000"/>
              </a:spcAft>
              <a:buSzPts val="1000"/>
              <a:buFont typeface="Symbol"/>
              <a:buChar char=""/>
              <a:tabLst>
                <a:tab pos="457200" algn="l"/>
              </a:tabLst>
            </a:pPr>
            <a:r>
              <a:rPr lang="tr-TR" dirty="0">
                <a:solidFill>
                  <a:srgbClr val="333333"/>
                </a:solidFill>
                <a:latin typeface="Tahoma"/>
                <a:ea typeface="Times New Roman"/>
                <a:cs typeface="Times New Roman"/>
              </a:rPr>
              <a:t>Pay­daşla­rın is­tek ve bek­len­ti­le­ri­ni karşı­la­ya­rak re­ka­be­ti ar­tır­mayı</a:t>
            </a:r>
            <a:endParaRPr lang="tr-TR" sz="3600" dirty="0">
              <a:solidFill>
                <a:srgbClr val="333333"/>
              </a:solidFill>
              <a:ea typeface="Calibri"/>
              <a:cs typeface="Times New Roman"/>
            </a:endParaRPr>
          </a:p>
          <a:p>
            <a:pPr lvl="0" algn="just">
              <a:lnSpc>
                <a:spcPct val="115000"/>
              </a:lnSpc>
              <a:spcAft>
                <a:spcPts val="1000"/>
              </a:spcAft>
              <a:buSzPts val="1000"/>
              <a:buFont typeface="Symbol"/>
              <a:buChar char=""/>
              <a:tabLst>
                <a:tab pos="457200" algn="l"/>
              </a:tabLst>
            </a:pPr>
            <a:r>
              <a:rPr lang="tr-TR" dirty="0">
                <a:solidFill>
                  <a:srgbClr val="333333"/>
                </a:solidFill>
                <a:latin typeface="Tahoma"/>
                <a:ea typeface="Times New Roman"/>
                <a:cs typeface="Times New Roman"/>
              </a:rPr>
              <a:t>Kuruluş­lar ta­ra­fın­dan sür­dü­rül­mek­te olan İSG fa­ali­yet­le­ri­nin sis­te­ma­tik ola­rak ya­yı­lı­mı­nı sağ­la­maktadır.</a:t>
            </a:r>
            <a:endParaRPr lang="tr-TR" sz="3600" dirty="0">
              <a:solidFill>
                <a:srgbClr val="333333"/>
              </a:solidFill>
              <a:ea typeface="Calibri"/>
              <a:cs typeface="Times New Roman"/>
            </a:endParaRPr>
          </a:p>
          <a:p>
            <a:pPr marL="0" indent="0">
              <a:buNone/>
            </a:pPr>
            <a:endParaRPr lang="tr-TR" dirty="0" smtClean="0">
              <a:solidFill>
                <a:srgbClr val="C00000"/>
              </a:solidFill>
            </a:endParaRPr>
          </a:p>
          <a:p>
            <a:pPr marL="0" indent="0">
              <a:buNone/>
            </a:pPr>
            <a:r>
              <a:rPr lang="tr-TR" dirty="0" smtClean="0">
                <a:solidFill>
                  <a:srgbClr val="C00000"/>
                </a:solidFill>
              </a:rPr>
              <a:t>45001 </a:t>
            </a:r>
            <a:r>
              <a:rPr lang="tr-TR" dirty="0">
                <a:solidFill>
                  <a:srgbClr val="C00000"/>
                </a:solidFill>
              </a:rPr>
              <a:t>- İş Sağlığı ve Güvenliği Yönetim </a:t>
            </a:r>
            <a:r>
              <a:rPr lang="tr-TR" dirty="0" smtClean="0">
                <a:solidFill>
                  <a:srgbClr val="C00000"/>
                </a:solidFill>
              </a:rPr>
              <a:t>Sistemi </a:t>
            </a:r>
          </a:p>
          <a:p>
            <a:pPr marL="0" indent="0">
              <a:buNone/>
            </a:pPr>
            <a:r>
              <a:rPr lang="tr-TR" dirty="0" smtClean="0">
                <a:solidFill>
                  <a:srgbClr val="C00000"/>
                </a:solidFill>
              </a:rPr>
              <a:t>(</a:t>
            </a:r>
            <a:r>
              <a:rPr lang="tr-TR" dirty="0">
                <a:solidFill>
                  <a:srgbClr val="C00000"/>
                </a:solidFill>
              </a:rPr>
              <a:t>Kabul </a:t>
            </a:r>
            <a:r>
              <a:rPr lang="tr-TR" dirty="0" smtClean="0">
                <a:solidFill>
                  <a:srgbClr val="C00000"/>
                </a:solidFill>
              </a:rPr>
              <a:t>tarihi:27.04.2018, Yerini aldığı </a:t>
            </a:r>
            <a:r>
              <a:rPr lang="tr-TR" dirty="0" err="1" smtClean="0">
                <a:solidFill>
                  <a:srgbClr val="C00000"/>
                </a:solidFill>
              </a:rPr>
              <a:t>standart:TS</a:t>
            </a:r>
            <a:r>
              <a:rPr lang="tr-TR" dirty="0" smtClean="0">
                <a:solidFill>
                  <a:srgbClr val="C00000"/>
                </a:solidFill>
              </a:rPr>
              <a:t> 18001 OHSAS)</a:t>
            </a:r>
            <a:endParaRPr lang="tr-TR" dirty="0">
              <a:solidFill>
                <a:srgbClr val="C00000"/>
              </a:solidFill>
            </a:endParaRPr>
          </a:p>
          <a:p>
            <a:pPr marL="0" indent="0">
              <a:buNone/>
            </a:pPr>
            <a:r>
              <a:rPr lang="tr-TR" dirty="0"/>
              <a:t> </a:t>
            </a:r>
            <a:endParaRPr lang="tr-TR" dirty="0" smtClean="0"/>
          </a:p>
          <a:p>
            <a:pPr marL="0" indent="0">
              <a:buNone/>
            </a:pPr>
            <a:endParaRPr lang="tr-TR" dirty="0" smtClean="0"/>
          </a:p>
          <a:p>
            <a:pPr marL="0" indent="0">
              <a:buNone/>
            </a:pPr>
            <a:endParaRPr lang="tr-TR" dirty="0"/>
          </a:p>
          <a:p>
            <a:pPr marL="0" indent="0">
              <a:buNone/>
            </a:pPr>
            <a:r>
              <a:rPr lang="tr-TR" dirty="0"/>
              <a:t>Bu </a:t>
            </a:r>
            <a:r>
              <a:rPr lang="tr-TR" dirty="0" err="1"/>
              <a:t>standard</a:t>
            </a:r>
            <a:r>
              <a:rPr lang="tr-TR" dirty="0"/>
              <a:t>, yasal ve düzenleyici şartlara uyumun arttırılması, tüm çalışanlara sürdürülebilir, güvenli ve sağlıklı çalışma ortamının sağlanması, meslek hastalıklarının önlenmesi, iş kazalarının en az düzeye indirilmesi, tehlikelerin tanımlanarak risklerin belirlenmesi, </a:t>
            </a:r>
            <a:r>
              <a:rPr lang="tr-TR" dirty="0" err="1"/>
              <a:t>proaktif</a:t>
            </a:r>
            <a:r>
              <a:rPr lang="tr-TR" dirty="0"/>
              <a:t> önlemler ile sürekli iyileştirmenin sağlanması ve </a:t>
            </a:r>
            <a:r>
              <a:rPr lang="tr-TR" dirty="0" err="1"/>
              <a:t>organizasyonel</a:t>
            </a:r>
            <a:r>
              <a:rPr lang="tr-TR" dirty="0"/>
              <a:t> yapının güçlendirilmesi amacı ile ISO tarafından yüksek seviyeli yapıda hazırlanan, coğrafi, politik, ekonomik, ticari ve sosyal sınırları gözetmeksizin oluşturulan ve uluslararası platformda geçerliliği olan bir standarttır.</a:t>
            </a:r>
          </a:p>
          <a:p>
            <a:pPr marL="0" indent="0">
              <a:buNone/>
            </a:pPr>
            <a:endParaRPr lang="tr-TR"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05064"/>
            <a:ext cx="122413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61235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5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fontScale="77500" lnSpcReduction="20000"/>
          </a:bodyPr>
          <a:lstStyle/>
          <a:p>
            <a:pPr marL="0" indent="0">
              <a:buNone/>
            </a:pPr>
            <a:r>
              <a:rPr lang="tr-TR" dirty="0"/>
              <a:t>TS ISO 45001;</a:t>
            </a:r>
          </a:p>
          <a:p>
            <a:pPr marL="0" indent="0">
              <a:buNone/>
            </a:pPr>
            <a:r>
              <a:rPr lang="tr-TR" dirty="0" smtClean="0"/>
              <a:t>• </a:t>
            </a:r>
            <a:r>
              <a:rPr lang="tr-TR" dirty="0"/>
              <a:t>Yasal ve düzenleyici şartlara uyumun arttırılmasını,</a:t>
            </a:r>
          </a:p>
          <a:p>
            <a:pPr marL="0" indent="0">
              <a:buNone/>
            </a:pPr>
            <a:r>
              <a:rPr lang="tr-TR" dirty="0" smtClean="0"/>
              <a:t>• </a:t>
            </a:r>
            <a:r>
              <a:rPr lang="tr-TR" dirty="0"/>
              <a:t>Güvenli ve sürdürülebilir bir çalışma ortamının sağlanması yolu ile kurum kültürünün oluşturulmasını   ve aidiyet duygusunun geliştirilmesini,</a:t>
            </a:r>
          </a:p>
          <a:p>
            <a:pPr marL="0" indent="0">
              <a:buNone/>
            </a:pPr>
            <a:r>
              <a:rPr lang="tr-TR" dirty="0" smtClean="0"/>
              <a:t>• </a:t>
            </a:r>
            <a:r>
              <a:rPr lang="tr-TR" dirty="0"/>
              <a:t>Yaralanma, sakatlık ve özellikle meslek hastalıklarının önlenmesini,</a:t>
            </a:r>
          </a:p>
          <a:p>
            <a:pPr marL="0" indent="0">
              <a:buNone/>
            </a:pPr>
            <a:r>
              <a:rPr lang="tr-TR" dirty="0" smtClean="0"/>
              <a:t>• </a:t>
            </a:r>
            <a:r>
              <a:rPr lang="tr-TR" dirty="0"/>
              <a:t>İş gücü kaybının önlenmesini</a:t>
            </a:r>
          </a:p>
          <a:p>
            <a:pPr marL="0" indent="0">
              <a:buNone/>
            </a:pPr>
            <a:r>
              <a:rPr lang="tr-TR" dirty="0" smtClean="0"/>
              <a:t>• </a:t>
            </a:r>
            <a:r>
              <a:rPr lang="tr-TR" dirty="0"/>
              <a:t>Olumlu imaj oluşturulmasını ve marka değerinin arttırılmasını,</a:t>
            </a:r>
          </a:p>
          <a:p>
            <a:pPr marL="0" indent="0">
              <a:buNone/>
            </a:pPr>
            <a:r>
              <a:rPr lang="tr-TR" dirty="0" smtClean="0"/>
              <a:t>• </a:t>
            </a:r>
            <a:r>
              <a:rPr lang="tr-TR" dirty="0"/>
              <a:t>Toplum sağlığının tesis edilmesinde </a:t>
            </a:r>
            <a:r>
              <a:rPr lang="tr-TR" dirty="0" err="1"/>
              <a:t>proaktif</a:t>
            </a:r>
            <a:r>
              <a:rPr lang="tr-TR" dirty="0"/>
              <a:t> </a:t>
            </a:r>
            <a:r>
              <a:rPr lang="tr-TR" dirty="0" smtClean="0"/>
              <a:t>(Ön-Önceden eylem, Bilinçli </a:t>
            </a:r>
            <a:r>
              <a:rPr lang="tr-TR" dirty="0"/>
              <a:t>olarak ya da olmayarak olumlu/olumsuz cari koşulların neticesini değiştirmek amacıyla inisiyatif almak şeklinde tanımlanmaktadır</a:t>
            </a:r>
            <a:r>
              <a:rPr lang="tr-TR" dirty="0" smtClean="0"/>
              <a:t>.) önlemler </a:t>
            </a:r>
            <a:r>
              <a:rPr lang="tr-TR" dirty="0"/>
              <a:t>ile etkin şekilde rol alınmasını sağlamaktadır.</a:t>
            </a:r>
          </a:p>
          <a:p>
            <a:pPr marL="0" indent="0">
              <a:buNone/>
            </a:pPr>
            <a:r>
              <a:rPr lang="tr-TR" dirty="0"/>
              <a:t>*İŞ SAĞLIĞI VE GÜVENLİĞİ KANUNU Kanun Numarası : 6331 Kabul Tarihi : 20/6/2012 Yayımlandığı Resmî Gazete : Tarih : 30/6/2012 Sayı : 28339</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22327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3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975</Words>
  <Application>Microsoft Office PowerPoint</Application>
  <PresentationFormat>Ekran Gösterisi (4:3)</PresentationFormat>
  <Paragraphs>84</Paragraphs>
  <Slides>9</Slides>
  <Notes>0</Notes>
  <HiddenSlides>0</HiddenSlides>
  <MMClips>9</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Arial</vt:lpstr>
      <vt:lpstr>Calibri</vt:lpstr>
      <vt:lpstr>Symbol</vt:lpstr>
      <vt:lpstr>Tahoma</vt:lpstr>
      <vt:lpstr>Times New Roman</vt:lpstr>
      <vt:lpstr>Ofis Teması</vt:lpstr>
      <vt:lpstr>13.HAFTA  ISO 9000 standartları ve diğer standartlar-2</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13.HAFTA  ISO 9000 standartları ve diğer standartlar-2</dc:title>
  <dc:creator>ASUS</dc:creator>
  <cp:lastModifiedBy>seyitAliçelik</cp:lastModifiedBy>
  <cp:revision>11</cp:revision>
  <dcterms:created xsi:type="dcterms:W3CDTF">2021-05-16T11:04:40Z</dcterms:created>
  <dcterms:modified xsi:type="dcterms:W3CDTF">2023-09-25T12:04:23Z</dcterms:modified>
</cp:coreProperties>
</file>